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305" r:id="rId4"/>
    <p:sldId id="309" r:id="rId5"/>
    <p:sldId id="311" r:id="rId6"/>
    <p:sldId id="317" r:id="rId7"/>
    <p:sldId id="321" r:id="rId8"/>
    <p:sldId id="322" r:id="rId9"/>
    <p:sldId id="326" r:id="rId10"/>
    <p:sldId id="327" r:id="rId11"/>
    <p:sldId id="328" r:id="rId12"/>
    <p:sldId id="329" r:id="rId13"/>
    <p:sldId id="333" r:id="rId14"/>
    <p:sldId id="334" r:id="rId15"/>
    <p:sldId id="324" r:id="rId16"/>
    <p:sldId id="336" r:id="rId17"/>
    <p:sldId id="337" r:id="rId18"/>
    <p:sldId id="340" r:id="rId19"/>
    <p:sldId id="352" r:id="rId20"/>
    <p:sldId id="325" r:id="rId21"/>
    <p:sldId id="341" r:id="rId22"/>
    <p:sldId id="312" r:id="rId23"/>
    <p:sldId id="313" r:id="rId24"/>
    <p:sldId id="346" r:id="rId25"/>
    <p:sldId id="348" r:id="rId26"/>
    <p:sldId id="363" r:id="rId27"/>
    <p:sldId id="358" r:id="rId28"/>
    <p:sldId id="364" r:id="rId29"/>
    <p:sldId id="355" r:id="rId30"/>
    <p:sldId id="360" r:id="rId31"/>
    <p:sldId id="359" r:id="rId32"/>
    <p:sldId id="365" r:id="rId33"/>
    <p:sldId id="361" r:id="rId34"/>
    <p:sldId id="314" r:id="rId35"/>
    <p:sldId id="349" r:id="rId36"/>
    <p:sldId id="362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" id="{8D0D56A3-CA2D-49B2-B0C9-D5BF1F2EAA04}">
          <p14:sldIdLst>
            <p14:sldId id="256"/>
            <p14:sldId id="259"/>
          </p14:sldIdLst>
        </p14:section>
        <p14:section name="Introdução" id="{57D0CE71-617E-40DE-9DA9-2D61E7755806}">
          <p14:sldIdLst>
            <p14:sldId id="305"/>
            <p14:sldId id="309"/>
          </p14:sldIdLst>
        </p14:section>
        <p14:section name="Referencial Teórico" id="{DBEE7C2A-DEAD-4439-B432-23EB1DDBAF7C}">
          <p14:sldIdLst>
            <p14:sldId id="311"/>
            <p14:sldId id="317"/>
            <p14:sldId id="321"/>
            <p14:sldId id="322"/>
            <p14:sldId id="326"/>
            <p14:sldId id="327"/>
            <p14:sldId id="328"/>
            <p14:sldId id="329"/>
            <p14:sldId id="333"/>
            <p14:sldId id="334"/>
            <p14:sldId id="324"/>
            <p14:sldId id="336"/>
            <p14:sldId id="337"/>
            <p14:sldId id="340"/>
            <p14:sldId id="352"/>
            <p14:sldId id="325"/>
            <p14:sldId id="341"/>
          </p14:sldIdLst>
        </p14:section>
        <p14:section name="Desenvolvimento" id="{51C8CF52-F68C-44DD-A16A-1B2F16A9689E}">
          <p14:sldIdLst>
            <p14:sldId id="312"/>
          </p14:sldIdLst>
        </p14:section>
        <p14:section name="Resultados" id="{BCFA362D-4010-4180-90BF-779DCF2E384B}">
          <p14:sldIdLst>
            <p14:sldId id="313"/>
            <p14:sldId id="346"/>
            <p14:sldId id="348"/>
            <p14:sldId id="363"/>
            <p14:sldId id="358"/>
            <p14:sldId id="364"/>
            <p14:sldId id="355"/>
            <p14:sldId id="360"/>
            <p14:sldId id="359"/>
            <p14:sldId id="365"/>
            <p14:sldId id="361"/>
          </p14:sldIdLst>
        </p14:section>
        <p14:section name="Conclusão" id="{F61C8174-043D-429B-AB15-A6D53EC20BAF}">
          <p14:sldIdLst>
            <p14:sldId id="314"/>
            <p14:sldId id="349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145091"/>
    <a:srgbClr val="145092"/>
    <a:srgbClr val="294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52" autoAdjust="0"/>
  </p:normalViewPr>
  <p:slideViewPr>
    <p:cSldViewPr>
      <p:cViewPr varScale="1">
        <p:scale>
          <a:sx n="67" d="100"/>
          <a:sy n="67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72E3B-DBF1-4388-85DA-7B51F31A1E43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1D44F-FB4A-4A08-8A6B-F46CC32C5B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42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767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MÉTODO ITERATIVO</a:t>
            </a:r>
            <a:r>
              <a:rPr lang="pt-BR" baseline="0" dirty="0" smtClean="0"/>
              <a:t> APLCD -&gt; MATRIZ </a:t>
            </a:r>
          </a:p>
          <a:p>
            <a:r>
              <a:rPr lang="pt-BR" baseline="0" dirty="0" smtClean="0"/>
              <a:t>PRODZ SEQ DE V CONVERGEM AO AUTOVETOR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4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PRODUTO INTERNO </a:t>
            </a:r>
          </a:p>
          <a:p>
            <a:r>
              <a:rPr lang="pt-BR" smtClean="0"/>
              <a:t>MULT</a:t>
            </a:r>
            <a:r>
              <a:rPr lang="pt-BR" baseline="0" smtClean="0"/>
              <a:t> DAS NORMAS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89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DISTR. EMPIRICA</a:t>
            </a:r>
            <a:r>
              <a:rPr lang="pt-BR" baseline="0" dirty="0" smtClean="0"/>
              <a:t> das PROBABILIDADES de OCORRENCIA dos PIXELS</a:t>
            </a:r>
            <a:endParaRPr lang="pt-BR" dirty="0" smtClean="0"/>
          </a:p>
          <a:p>
            <a:r>
              <a:rPr lang="pt-BR" dirty="0" smtClean="0"/>
              <a:t>QUANDO NORMALIZADO -&gt;</a:t>
            </a:r>
            <a:r>
              <a:rPr lang="pt-BR" baseline="0" dirty="0" smtClean="0"/>
              <a:t> PROBABILIDADE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016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QUANDO NORMALIZADO -&gt;</a:t>
            </a:r>
            <a:r>
              <a:rPr lang="pt-BR" baseline="0" smtClean="0"/>
              <a:t> PROBABILIDADE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310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DISTÂNCIA EUCLIDIANA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391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HIERÁRQUICO -&gt; DENDOGRAMA</a:t>
            </a:r>
          </a:p>
          <a:p>
            <a:r>
              <a:rPr lang="pt-BR" dirty="0" smtClean="0"/>
              <a:t>DIVISÕES</a:t>
            </a:r>
            <a:r>
              <a:rPr lang="pt-BR" baseline="0" dirty="0" smtClean="0"/>
              <a:t> SUCESSIVAS</a:t>
            </a:r>
          </a:p>
          <a:p>
            <a:r>
              <a:rPr lang="pt-BR" baseline="0" smtClean="0"/>
              <a:t>-------------------------------------</a:t>
            </a:r>
            <a:endParaRPr lang="pt-BR" baseline="0" dirty="0" smtClean="0"/>
          </a:p>
          <a:p>
            <a:r>
              <a:rPr lang="pt-BR" baseline="0" dirty="0" smtClean="0"/>
              <a:t>PARTICIONAL </a:t>
            </a:r>
            <a:r>
              <a:rPr lang="pt-BR" baseline="0" smtClean="0"/>
              <a:t>-&gt; PONTOS-&gt; </a:t>
            </a:r>
            <a:r>
              <a:rPr lang="pt-BR" baseline="0" dirty="0" smtClean="0"/>
              <a:t>PROTÓTIPO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2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ITERATIVO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500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ITERATIVO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46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CRITÉRIO: DISTÂNCIA DESCRITORES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251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ITERATIVO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4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70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BROWSER</a:t>
            </a:r>
            <a:r>
              <a:rPr lang="pt-BR" baseline="0" dirty="0" smtClean="0"/>
              <a:t> &lt;-&gt; HTTP &lt;-&gt;SERVER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67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URL</a:t>
            </a:r>
          </a:p>
          <a:p>
            <a:r>
              <a:rPr lang="pt-BR" baseline="0" dirty="0" smtClean="0"/>
              <a:t>DOCUMENT -&gt; HTML -&gt; CSS -&gt; JAVASCRIPT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401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CARREGAMENTO</a:t>
            </a:r>
            <a:r>
              <a:rPr lang="pt-BR" baseline="0" dirty="0" smtClean="0"/>
              <a:t> DE IMAGENS -&gt; HTML </a:t>
            </a:r>
          </a:p>
          <a:p>
            <a:r>
              <a:rPr lang="pt-BR" baseline="0" dirty="0" smtClean="0"/>
              <a:t>CÓDIGO -&gt; JavaScript</a:t>
            </a:r>
          </a:p>
          <a:p>
            <a:r>
              <a:rPr lang="pt-BR" baseline="0" dirty="0" smtClean="0"/>
              <a:t>EXIBIÇÃO DE RESULTADOS -&gt; PRÓPRIA PÁGINA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415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067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343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CASA –</a:t>
            </a:r>
            <a:r>
              <a:rPr lang="pt-BR" baseline="0" dirty="0" smtClean="0"/>
              <a:t> 5 GRUPOS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80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CASA</a:t>
            </a:r>
            <a:r>
              <a:rPr lang="pt-BR" baseline="0" dirty="0" smtClean="0"/>
              <a:t> – 5 GRUPOS – AUTOVETORES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512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CASA – 5 GRUPOS</a:t>
            </a:r>
            <a:r>
              <a:rPr lang="pt-BR" baseline="0" dirty="0" smtClean="0"/>
              <a:t> – HISTOGRAMAS – MELHOR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748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5 GRUPOS</a:t>
            </a:r>
            <a:r>
              <a:rPr lang="pt-BR" baseline="0" dirty="0" smtClean="0"/>
              <a:t> – </a:t>
            </a:r>
            <a:r>
              <a:rPr lang="pt-BR" dirty="0" smtClean="0"/>
              <a:t>HISTOGRAMA MELHOR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153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GATO – 6 GRUPOS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22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EXEMPLO:</a:t>
            </a:r>
            <a:r>
              <a:rPr lang="pt-BR" baseline="0" dirty="0" smtClean="0"/>
              <a:t> MAIOR BIBLIOTECA DO MUNDO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789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GATO – 6 GRUPOS</a:t>
            </a:r>
            <a:r>
              <a:rPr lang="pt-BR" baseline="0" dirty="0" smtClean="0"/>
              <a:t> - AUTOVETOR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831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GATO – 6 GRUPOS – HISTOGRAMA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45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6</a:t>
            </a:r>
            <a:r>
              <a:rPr lang="pt-BR" baseline="0" dirty="0" smtClean="0"/>
              <a:t> GRUPOS – AUTOVETOR MELHOR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337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754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REFINAMENTO</a:t>
            </a:r>
            <a:r>
              <a:rPr lang="pt-BR" baseline="0" smtClean="0"/>
              <a:t> DE BUSCAS DE IMAGENS UTILIZANDO NUVENS DINAMICAS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614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478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59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RESOLVER -&gt;</a:t>
            </a:r>
            <a:r>
              <a:rPr lang="pt-BR" baseline="0" dirty="0" smtClean="0"/>
              <a:t> </a:t>
            </a:r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52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04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119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</a:t>
            </a:r>
            <a:r>
              <a:rPr lang="pt-BR" baseline="0" dirty="0" smtClean="0"/>
              <a:t> IMAGEM COLORIDA É REPRESENTADA</a:t>
            </a:r>
          </a:p>
          <a:p>
            <a:r>
              <a:rPr lang="pt-BR" baseline="0" dirty="0" smtClean="0"/>
              <a:t>YIQ -&gt; CINZA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261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CARACTERÍSTICAS PRESERVADAS OU NÃO</a:t>
            </a:r>
          </a:p>
          <a:p>
            <a:r>
              <a:rPr lang="pt-BR" dirty="0" smtClean="0"/>
              <a:t>FOURIER</a:t>
            </a:r>
          </a:p>
          <a:p>
            <a:r>
              <a:rPr lang="pt-BR" dirty="0" smtClean="0"/>
              <a:t>RECUPERÁVEL OU NÃO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1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dirty="0" smtClean="0"/>
              <a:t>VETOR -&gt; RETA LIGA DOIS PONTOS</a:t>
            </a:r>
          </a:p>
          <a:p>
            <a:r>
              <a:rPr lang="pt-BR" dirty="0" smtClean="0"/>
              <a:t>AUTOVETOR -&gt; TRANS. INVARIANTE -&gt;</a:t>
            </a:r>
            <a:r>
              <a:rPr lang="pt-BR" baseline="0" dirty="0" smtClean="0"/>
              <a:t> AUTOVETOR x MATRIZ = VETOR NA MESMA DIREÇÃO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1D44F-FB4A-4A08-8A6B-F46CC32C5B4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76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65EE-05A5-4386-B021-0B2DB43DB2BC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94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1760-287A-4DB8-8A2D-6E6037BE7A16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911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E1704-25F9-4F1A-8DF9-499EC3872369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53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52E6-DF34-4AA2-B7B0-9FB214E69B69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57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4C3D-2FD9-47C3-AC4E-5569DA389AFE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9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8EC6-1986-4CA9-8999-ED205FE68C7E}" type="datetime1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04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372E-D882-40E9-ABAF-751AE33F88EE}" type="datetime1">
              <a:rPr lang="pt-BR" smtClean="0"/>
              <a:t>22/05/2017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00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1A84-7CE1-40A6-946C-27D7FD83305B}" type="datetime1">
              <a:rPr lang="pt-BR" smtClean="0"/>
              <a:t>22/05/2017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90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774-08BA-41B5-ABE6-552D50B90F2B}" type="datetime1">
              <a:rPr lang="pt-BR" smtClean="0"/>
              <a:t>22/05/2017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3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F027-0DD1-4019-B7AE-67EB314DF50B}" type="datetime1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81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B22D8-A808-4C22-AAA5-DB31F40A58AF}" type="datetime1">
              <a:rPr lang="pt-BR" smtClean="0"/>
              <a:t>22/05/2017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8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60BF-400D-46B9-B559-B7AAD6CF527F}" type="datetime1">
              <a:rPr lang="pt-BR" smtClean="0"/>
              <a:t>22/05/2017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29837-B33B-4944-AABA-E61AAD0F93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78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35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47.jpeg"/><Relationship Id="rId18" Type="http://schemas.openxmlformats.org/officeDocument/2006/relationships/image" Target="../media/image38.jpeg"/><Relationship Id="rId26" Type="http://schemas.openxmlformats.org/officeDocument/2006/relationships/image" Target="../media/image22.jpeg"/><Relationship Id="rId3" Type="http://schemas.openxmlformats.org/officeDocument/2006/relationships/image" Target="../media/image18.jpeg"/><Relationship Id="rId21" Type="http://schemas.openxmlformats.org/officeDocument/2006/relationships/image" Target="../media/image24.jpeg"/><Relationship Id="rId34" Type="http://schemas.openxmlformats.org/officeDocument/2006/relationships/image" Target="../media/image27.jpeg"/><Relationship Id="rId7" Type="http://schemas.openxmlformats.org/officeDocument/2006/relationships/image" Target="../media/image43.jpeg"/><Relationship Id="rId12" Type="http://schemas.openxmlformats.org/officeDocument/2006/relationships/image" Target="../media/image46.jpeg"/><Relationship Id="rId17" Type="http://schemas.openxmlformats.org/officeDocument/2006/relationships/image" Target="../media/image36.jpeg"/><Relationship Id="rId25" Type="http://schemas.openxmlformats.org/officeDocument/2006/relationships/image" Target="../media/image48.jpeg"/><Relationship Id="rId3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5.jpeg"/><Relationship Id="rId20" Type="http://schemas.openxmlformats.org/officeDocument/2006/relationships/image" Target="../media/image41.jpe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31.jpeg"/><Relationship Id="rId24" Type="http://schemas.openxmlformats.org/officeDocument/2006/relationships/image" Target="../media/image28.jpeg"/><Relationship Id="rId32" Type="http://schemas.openxmlformats.org/officeDocument/2006/relationships/image" Target="../media/image39.jpeg"/><Relationship Id="rId5" Type="http://schemas.openxmlformats.org/officeDocument/2006/relationships/image" Target="../media/image49.jpeg"/><Relationship Id="rId15" Type="http://schemas.openxmlformats.org/officeDocument/2006/relationships/image" Target="../media/image34.jpeg"/><Relationship Id="rId23" Type="http://schemas.openxmlformats.org/officeDocument/2006/relationships/image" Target="../media/image23.jpeg"/><Relationship Id="rId28" Type="http://schemas.openxmlformats.org/officeDocument/2006/relationships/image" Target="../media/image25.jpeg"/><Relationship Id="rId10" Type="http://schemas.openxmlformats.org/officeDocument/2006/relationships/image" Target="../media/image45.jpeg"/><Relationship Id="rId19" Type="http://schemas.openxmlformats.org/officeDocument/2006/relationships/image" Target="../media/image40.jpeg"/><Relationship Id="rId31" Type="http://schemas.openxmlformats.org/officeDocument/2006/relationships/image" Target="../media/image37.jpeg"/><Relationship Id="rId4" Type="http://schemas.openxmlformats.org/officeDocument/2006/relationships/image" Target="../media/image29.jpeg"/><Relationship Id="rId9" Type="http://schemas.openxmlformats.org/officeDocument/2006/relationships/image" Target="../media/image32.jpeg"/><Relationship Id="rId14" Type="http://schemas.openxmlformats.org/officeDocument/2006/relationships/image" Target="../media/image21.jpeg"/><Relationship Id="rId22" Type="http://schemas.openxmlformats.org/officeDocument/2006/relationships/image" Target="../media/image20.jpeg"/><Relationship Id="rId27" Type="http://schemas.openxmlformats.org/officeDocument/2006/relationships/image" Target="../media/image26.jpeg"/><Relationship Id="rId30" Type="http://schemas.openxmlformats.org/officeDocument/2006/relationships/image" Target="../media/image33.jpeg"/><Relationship Id="rId35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26.jpeg"/><Relationship Id="rId18" Type="http://schemas.openxmlformats.org/officeDocument/2006/relationships/image" Target="../media/image37.jpeg"/><Relationship Id="rId26" Type="http://schemas.openxmlformats.org/officeDocument/2006/relationships/image" Target="../media/image22.jpeg"/><Relationship Id="rId3" Type="http://schemas.openxmlformats.org/officeDocument/2006/relationships/image" Target="../media/image18.jpeg"/><Relationship Id="rId21" Type="http://schemas.openxmlformats.org/officeDocument/2006/relationships/image" Target="../media/image40.jpeg"/><Relationship Id="rId34" Type="http://schemas.openxmlformats.org/officeDocument/2006/relationships/image" Target="../media/image49.jpeg"/><Relationship Id="rId7" Type="http://schemas.openxmlformats.org/officeDocument/2006/relationships/image" Target="../media/image43.jpeg"/><Relationship Id="rId12" Type="http://schemas.openxmlformats.org/officeDocument/2006/relationships/image" Target="../media/image25.jpeg"/><Relationship Id="rId17" Type="http://schemas.openxmlformats.org/officeDocument/2006/relationships/image" Target="../media/image36.jpeg"/><Relationship Id="rId25" Type="http://schemas.openxmlformats.org/officeDocument/2006/relationships/image" Target="../media/image47.jpeg"/><Relationship Id="rId33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2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21.jpeg"/><Relationship Id="rId24" Type="http://schemas.openxmlformats.org/officeDocument/2006/relationships/image" Target="../media/image45.jpeg"/><Relationship Id="rId32" Type="http://schemas.openxmlformats.org/officeDocument/2006/relationships/image" Target="../media/image41.jpeg"/><Relationship Id="rId5" Type="http://schemas.openxmlformats.org/officeDocument/2006/relationships/image" Target="../media/image32.jpeg"/><Relationship Id="rId15" Type="http://schemas.openxmlformats.org/officeDocument/2006/relationships/image" Target="../media/image33.jpeg"/><Relationship Id="rId23" Type="http://schemas.openxmlformats.org/officeDocument/2006/relationships/image" Target="../media/image44.jpeg"/><Relationship Id="rId28" Type="http://schemas.openxmlformats.org/officeDocument/2006/relationships/image" Target="../media/image27.jpeg"/><Relationship Id="rId10" Type="http://schemas.openxmlformats.org/officeDocument/2006/relationships/image" Target="../media/image29.jpeg"/><Relationship Id="rId19" Type="http://schemas.openxmlformats.org/officeDocument/2006/relationships/image" Target="../media/image19.jpeg"/><Relationship Id="rId31" Type="http://schemas.openxmlformats.org/officeDocument/2006/relationships/image" Target="../media/image34.jpeg"/><Relationship Id="rId4" Type="http://schemas.openxmlformats.org/officeDocument/2006/relationships/image" Target="../media/image30.jpeg"/><Relationship Id="rId9" Type="http://schemas.openxmlformats.org/officeDocument/2006/relationships/image" Target="../media/image24.jpeg"/><Relationship Id="rId14" Type="http://schemas.openxmlformats.org/officeDocument/2006/relationships/image" Target="../media/image31.jpeg"/><Relationship Id="rId22" Type="http://schemas.openxmlformats.org/officeDocument/2006/relationships/image" Target="../media/image42.jpeg"/><Relationship Id="rId27" Type="http://schemas.openxmlformats.org/officeDocument/2006/relationships/image" Target="../media/image23.jpeg"/><Relationship Id="rId30" Type="http://schemas.openxmlformats.org/officeDocument/2006/relationships/image" Target="../media/image28.jpeg"/><Relationship Id="rId35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18" Type="http://schemas.openxmlformats.org/officeDocument/2006/relationships/image" Target="../media/image68.jpeg"/><Relationship Id="rId26" Type="http://schemas.openxmlformats.org/officeDocument/2006/relationships/image" Target="../media/image76.jpeg"/><Relationship Id="rId3" Type="http://schemas.openxmlformats.org/officeDocument/2006/relationships/image" Target="../media/image53.jpeg"/><Relationship Id="rId21" Type="http://schemas.openxmlformats.org/officeDocument/2006/relationships/image" Target="../media/image71.jpeg"/><Relationship Id="rId34" Type="http://schemas.openxmlformats.org/officeDocument/2006/relationships/image" Target="../media/image84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5" Type="http://schemas.openxmlformats.org/officeDocument/2006/relationships/image" Target="../media/image75.jpeg"/><Relationship Id="rId3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6.jpeg"/><Relationship Id="rId20" Type="http://schemas.openxmlformats.org/officeDocument/2006/relationships/image" Target="../media/image70.jpeg"/><Relationship Id="rId29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24" Type="http://schemas.openxmlformats.org/officeDocument/2006/relationships/image" Target="../media/image74.jpeg"/><Relationship Id="rId32" Type="http://schemas.openxmlformats.org/officeDocument/2006/relationships/image" Target="../media/image82.jpeg"/><Relationship Id="rId5" Type="http://schemas.openxmlformats.org/officeDocument/2006/relationships/image" Target="../media/image55.jpeg"/><Relationship Id="rId15" Type="http://schemas.openxmlformats.org/officeDocument/2006/relationships/image" Target="../media/image65.jpeg"/><Relationship Id="rId23" Type="http://schemas.openxmlformats.org/officeDocument/2006/relationships/image" Target="../media/image73.jpeg"/><Relationship Id="rId28" Type="http://schemas.openxmlformats.org/officeDocument/2006/relationships/image" Target="../media/image78.jpeg"/><Relationship Id="rId10" Type="http://schemas.openxmlformats.org/officeDocument/2006/relationships/image" Target="../media/image60.jpeg"/><Relationship Id="rId19" Type="http://schemas.openxmlformats.org/officeDocument/2006/relationships/image" Target="../media/image69.jpeg"/><Relationship Id="rId31" Type="http://schemas.openxmlformats.org/officeDocument/2006/relationships/image" Target="../media/image81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Relationship Id="rId22" Type="http://schemas.openxmlformats.org/officeDocument/2006/relationships/image" Target="../media/image72.jpeg"/><Relationship Id="rId27" Type="http://schemas.openxmlformats.org/officeDocument/2006/relationships/image" Target="../media/image77.jpeg"/><Relationship Id="rId30" Type="http://schemas.openxmlformats.org/officeDocument/2006/relationships/image" Target="../media/image80.jpeg"/><Relationship Id="rId35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5.jpeg"/><Relationship Id="rId18" Type="http://schemas.openxmlformats.org/officeDocument/2006/relationships/image" Target="../media/image64.jpeg"/><Relationship Id="rId26" Type="http://schemas.openxmlformats.org/officeDocument/2006/relationships/image" Target="../media/image86.jpeg"/><Relationship Id="rId3" Type="http://schemas.openxmlformats.org/officeDocument/2006/relationships/image" Target="../media/image59.jpeg"/><Relationship Id="rId21" Type="http://schemas.openxmlformats.org/officeDocument/2006/relationships/image" Target="../media/image53.jpeg"/><Relationship Id="rId34" Type="http://schemas.openxmlformats.org/officeDocument/2006/relationships/image" Target="../media/image78.jpeg"/><Relationship Id="rId7" Type="http://schemas.openxmlformats.org/officeDocument/2006/relationships/image" Target="../media/image80.jpeg"/><Relationship Id="rId12" Type="http://schemas.openxmlformats.org/officeDocument/2006/relationships/image" Target="../media/image76.jpeg"/><Relationship Id="rId17" Type="http://schemas.openxmlformats.org/officeDocument/2006/relationships/image" Target="../media/image56.jpeg"/><Relationship Id="rId25" Type="http://schemas.openxmlformats.org/officeDocument/2006/relationships/image" Target="../media/image68.jpeg"/><Relationship Id="rId3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9.jpeg"/><Relationship Id="rId20" Type="http://schemas.openxmlformats.org/officeDocument/2006/relationships/image" Target="../media/image61.jpeg"/><Relationship Id="rId29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11" Type="http://schemas.openxmlformats.org/officeDocument/2006/relationships/image" Target="../media/image75.jpeg"/><Relationship Id="rId24" Type="http://schemas.openxmlformats.org/officeDocument/2006/relationships/image" Target="../media/image67.jpeg"/><Relationship Id="rId32" Type="http://schemas.openxmlformats.org/officeDocument/2006/relationships/image" Target="../media/image66.jpeg"/><Relationship Id="rId5" Type="http://schemas.openxmlformats.org/officeDocument/2006/relationships/image" Target="../media/image70.jpeg"/><Relationship Id="rId15" Type="http://schemas.openxmlformats.org/officeDocument/2006/relationships/image" Target="../media/image69.jpeg"/><Relationship Id="rId23" Type="http://schemas.openxmlformats.org/officeDocument/2006/relationships/image" Target="../media/image65.jpeg"/><Relationship Id="rId28" Type="http://schemas.openxmlformats.org/officeDocument/2006/relationships/image" Target="../media/image57.jpeg"/><Relationship Id="rId10" Type="http://schemas.openxmlformats.org/officeDocument/2006/relationships/image" Target="../media/image73.jpeg"/><Relationship Id="rId19" Type="http://schemas.openxmlformats.org/officeDocument/2006/relationships/image" Target="../media/image81.jpeg"/><Relationship Id="rId31" Type="http://schemas.openxmlformats.org/officeDocument/2006/relationships/image" Target="../media/image54.jpeg"/><Relationship Id="rId4" Type="http://schemas.openxmlformats.org/officeDocument/2006/relationships/image" Target="../media/image60.jpeg"/><Relationship Id="rId9" Type="http://schemas.openxmlformats.org/officeDocument/2006/relationships/image" Target="../media/image62.jpeg"/><Relationship Id="rId14" Type="http://schemas.openxmlformats.org/officeDocument/2006/relationships/image" Target="../media/image74.jpeg"/><Relationship Id="rId22" Type="http://schemas.openxmlformats.org/officeDocument/2006/relationships/image" Target="../media/image63.jpeg"/><Relationship Id="rId27" Type="http://schemas.openxmlformats.org/officeDocument/2006/relationships/image" Target="../media/image58.jpeg"/><Relationship Id="rId30" Type="http://schemas.openxmlformats.org/officeDocument/2006/relationships/image" Target="../media/image55.jpeg"/><Relationship Id="rId35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61.jpeg"/><Relationship Id="rId18" Type="http://schemas.openxmlformats.org/officeDocument/2006/relationships/image" Target="../media/image71.jpeg"/><Relationship Id="rId26" Type="http://schemas.openxmlformats.org/officeDocument/2006/relationships/image" Target="../media/image77.jpeg"/><Relationship Id="rId3" Type="http://schemas.openxmlformats.org/officeDocument/2006/relationships/image" Target="../media/image59.jpeg"/><Relationship Id="rId21" Type="http://schemas.openxmlformats.org/officeDocument/2006/relationships/image" Target="../media/image62.jpeg"/><Relationship Id="rId34" Type="http://schemas.openxmlformats.org/officeDocument/2006/relationships/image" Target="../media/image63.jpeg"/><Relationship Id="rId7" Type="http://schemas.openxmlformats.org/officeDocument/2006/relationships/image" Target="../media/image76.jpeg"/><Relationship Id="rId12" Type="http://schemas.openxmlformats.org/officeDocument/2006/relationships/image" Target="../media/image83.jpeg"/><Relationship Id="rId17" Type="http://schemas.openxmlformats.org/officeDocument/2006/relationships/image" Target="../media/image74.jpeg"/><Relationship Id="rId25" Type="http://schemas.openxmlformats.org/officeDocument/2006/relationships/image" Target="../media/image56.jpeg"/><Relationship Id="rId33" Type="http://schemas.openxmlformats.org/officeDocument/2006/relationships/image" Target="../media/image78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6.jpeg"/><Relationship Id="rId20" Type="http://schemas.openxmlformats.org/officeDocument/2006/relationships/image" Target="../media/image55.jpeg"/><Relationship Id="rId29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24" Type="http://schemas.openxmlformats.org/officeDocument/2006/relationships/image" Target="../media/image73.jpeg"/><Relationship Id="rId32" Type="http://schemas.openxmlformats.org/officeDocument/2006/relationships/image" Target="../media/image85.jpeg"/><Relationship Id="rId5" Type="http://schemas.openxmlformats.org/officeDocument/2006/relationships/image" Target="../media/image70.jpeg"/><Relationship Id="rId15" Type="http://schemas.openxmlformats.org/officeDocument/2006/relationships/image" Target="../media/image58.jpeg"/><Relationship Id="rId23" Type="http://schemas.openxmlformats.org/officeDocument/2006/relationships/image" Target="../media/image67.jpeg"/><Relationship Id="rId28" Type="http://schemas.openxmlformats.org/officeDocument/2006/relationships/image" Target="../media/image82.jpeg"/><Relationship Id="rId10" Type="http://schemas.openxmlformats.org/officeDocument/2006/relationships/image" Target="../media/image72.jpeg"/><Relationship Id="rId19" Type="http://schemas.openxmlformats.org/officeDocument/2006/relationships/image" Target="../media/image69.jpeg"/><Relationship Id="rId31" Type="http://schemas.openxmlformats.org/officeDocument/2006/relationships/image" Target="../media/image65.jpeg"/><Relationship Id="rId4" Type="http://schemas.openxmlformats.org/officeDocument/2006/relationships/image" Target="../media/image60.jpeg"/><Relationship Id="rId9" Type="http://schemas.openxmlformats.org/officeDocument/2006/relationships/image" Target="../media/image54.jpeg"/><Relationship Id="rId14" Type="http://schemas.openxmlformats.org/officeDocument/2006/relationships/image" Target="../media/image57.jpeg"/><Relationship Id="rId22" Type="http://schemas.openxmlformats.org/officeDocument/2006/relationships/image" Target="../media/image64.jpeg"/><Relationship Id="rId27" Type="http://schemas.openxmlformats.org/officeDocument/2006/relationships/image" Target="../media/image81.jpeg"/><Relationship Id="rId30" Type="http://schemas.openxmlformats.org/officeDocument/2006/relationships/image" Target="../media/image68.jpeg"/><Relationship Id="rId35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628801"/>
            <a:ext cx="7772400" cy="1971650"/>
          </a:xfrm>
        </p:spPr>
        <p:txBody>
          <a:bodyPr>
            <a:normAutofit/>
          </a:bodyPr>
          <a:lstStyle/>
          <a:p>
            <a:r>
              <a:rPr lang="pt-BR" sz="3600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Refinamento de Buscas de Imagens Digitais Utilizando Nuvens Dinâmicas</a:t>
            </a:r>
            <a:endParaRPr lang="pt-BR" sz="3600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3886200"/>
            <a:ext cx="8062664" cy="1752600"/>
          </a:xfrm>
        </p:spPr>
        <p:txBody>
          <a:bodyPr/>
          <a:lstStyle/>
          <a:p>
            <a:r>
              <a:rPr lang="pt-BR" dirty="0">
                <a:latin typeface="Castle T" panose="02000503070000020004" pitchFamily="2" charset="0"/>
              </a:rPr>
              <a:t>Efraim </a:t>
            </a:r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Rodrigues</a:t>
            </a:r>
          </a:p>
          <a:p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Orientador: Prof. Dr. Leandro Carlos de Souza</a:t>
            </a:r>
          </a:p>
        </p:txBody>
      </p:sp>
    </p:spTree>
    <p:extLst>
      <p:ext uri="{BB962C8B-B14F-4D97-AF65-F5344CB8AC3E}">
        <p14:creationId xmlns:p14="http://schemas.microsoft.com/office/powerpoint/2010/main" val="16085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Descritores de Imagens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Autovetor Dominante – Método das Potências</a:t>
            </a: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10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65" y="2996952"/>
            <a:ext cx="5703070" cy="26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9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Descritores de Imagens</a:t>
                </a:r>
              </a:p>
              <a:p>
                <a:pPr lvl="1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Autovetor Dominante – Distância</a:t>
                </a:r>
              </a:p>
              <a:p>
                <a:pPr lvl="2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Ângulo</a:t>
                </a:r>
              </a:p>
              <a:p>
                <a:pPr lvl="2" algn="just"/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𝑎𝑟𝑐𝑐𝑜𝑠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89898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07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Descritores de Imagens</a:t>
                </a:r>
              </a:p>
              <a:p>
                <a:pPr lvl="1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Histograma de uma imagem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b="0" dirty="0" smtClean="0">
                  <a:solidFill>
                    <a:srgbClr val="898989"/>
                  </a:solidFill>
                  <a:latin typeface="Castle T" panose="02000503070000020004" pitchFamily="2" charset="0"/>
                  <a:ea typeface="Cambria Math" panose="02040503050406030204" pitchFamily="18" charset="0"/>
                </a:endParaRPr>
              </a:p>
              <a:p>
                <a:pPr lvl="2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Distribuição empírica</a:t>
                </a:r>
              </a:p>
              <a:p>
                <a:pPr lvl="2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Pode ser normalizado por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5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Descritores de Imagens</a:t>
                </a:r>
              </a:p>
              <a:p>
                <a:pPr lvl="1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Histograma de uma imagem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13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924944"/>
            <a:ext cx="59563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6648" y="5375421"/>
            <a:ext cx="32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Fonte: Gonzalez e Woods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Descritores de Imagens</a:t>
                </a:r>
              </a:p>
              <a:p>
                <a:pPr lvl="1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Histograma de uma imagem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- Distância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89898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898989"/>
                                    </a:solidFill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+ …+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89898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898989"/>
                                    </a:solidFill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89898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89898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1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Categorização de elementos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Hierárquico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Particional</a:t>
            </a:r>
          </a:p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67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 por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Nuvens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Dinâmicas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Particional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Iterativo</a:t>
            </a: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34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 por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Nuvens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Dinâmicas</a:t>
            </a: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17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8" y="2680477"/>
            <a:ext cx="5799323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9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 por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Nuvens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Dinâmicas</a:t>
            </a: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18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77" y="2748074"/>
            <a:ext cx="5394045" cy="33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 por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Nuvens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Dinâmicas</a:t>
            </a:r>
          </a:p>
          <a:p>
            <a:pPr lvl="2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19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33" y="2903329"/>
            <a:ext cx="4921734" cy="34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145091"/>
                </a:solidFill>
                <a:latin typeface="Castle T" panose="02000503070000020004" pitchFamily="2" charset="0"/>
              </a:rPr>
              <a:t>Sumário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Introdução</a:t>
            </a:r>
          </a:p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Desenvolvimento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Conclusão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58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Internet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Arquitetura de redes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Web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Disponibilização de documentos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Recuperação de documentos</a:t>
            </a:r>
          </a:p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20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176936"/>
            <a:ext cx="4119224" cy="1949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7216" y="612616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Fonte: </a:t>
            </a:r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Tanenbaum e Steen (2007).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Internet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Arquitetura de redes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Web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HTTP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HTML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CSS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JavaScript</a:t>
            </a: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0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Desenvolvimento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Extensão para o </a:t>
            </a:r>
            <a:r>
              <a:rPr lang="pt-BR" i="1" dirty="0" smtClean="0">
                <a:solidFill>
                  <a:srgbClr val="898989"/>
                </a:solidFill>
                <a:latin typeface="Castle T" panose="02000503070000020004" pitchFamily="2" charset="0"/>
              </a:rPr>
              <a:t>Mozilla Firefox</a:t>
            </a: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22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548753"/>
            <a:ext cx="7596336" cy="262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340768"/>
            <a:ext cx="6696744" cy="45896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0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24</a:t>
            </a:fld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338888"/>
            <a:ext cx="6898206" cy="45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25</a:t>
            </a:fld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11919"/>
            <a:ext cx="845901" cy="8649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1920"/>
            <a:ext cx="1308439" cy="870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11919"/>
            <a:ext cx="1047271" cy="864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411919"/>
            <a:ext cx="1260227" cy="864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63" y="1411919"/>
            <a:ext cx="1392721" cy="864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015" y="1411919"/>
            <a:ext cx="971032" cy="864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25" y="1411919"/>
            <a:ext cx="1159215" cy="864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20889"/>
            <a:ext cx="1194625" cy="792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61" y="2427174"/>
            <a:ext cx="1260836" cy="785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92" y="2420889"/>
            <a:ext cx="1275396" cy="792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68" y="2426599"/>
            <a:ext cx="1053909" cy="7863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7" y="2426594"/>
            <a:ext cx="786383" cy="7863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40" y="2420889"/>
            <a:ext cx="1158322" cy="7920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30" y="2420889"/>
            <a:ext cx="1407004" cy="7879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" y="3363279"/>
            <a:ext cx="1180848" cy="7858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84" y="3362704"/>
            <a:ext cx="1339582" cy="7863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59" y="3356994"/>
            <a:ext cx="792086" cy="792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39" y="3380990"/>
            <a:ext cx="1028570" cy="7704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04" y="3380990"/>
            <a:ext cx="1182814" cy="7871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97" y="3380991"/>
            <a:ext cx="1291990" cy="7680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67" y="3376069"/>
            <a:ext cx="1375776" cy="77301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4243653"/>
            <a:ext cx="1269194" cy="8415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248099"/>
            <a:ext cx="1142273" cy="8370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04" y="4252771"/>
            <a:ext cx="1305848" cy="8324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43653"/>
            <a:ext cx="1355007" cy="8415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33" y="4243653"/>
            <a:ext cx="1516771" cy="8415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47" y="4243653"/>
            <a:ext cx="1264596" cy="841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" y="5207479"/>
            <a:ext cx="1437862" cy="8961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00" y="5208360"/>
            <a:ext cx="1345324" cy="8952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69" y="5220044"/>
            <a:ext cx="1162884" cy="8710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99" y="5220044"/>
            <a:ext cx="1146090" cy="89340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81" y="5220044"/>
            <a:ext cx="2055466" cy="8564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39" y="5157192"/>
            <a:ext cx="1061561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26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7639"/>
            <a:ext cx="981152" cy="1003250"/>
          </a:xfr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7638"/>
            <a:ext cx="1003251" cy="100325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3" y="1417638"/>
            <a:ext cx="2407802" cy="100325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27" y="1417638"/>
            <a:ext cx="1344563" cy="1003251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" y="2560639"/>
            <a:ext cx="1694918" cy="940370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73" y="1417638"/>
            <a:ext cx="1507618" cy="1003251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481" y="1417638"/>
            <a:ext cx="1239015" cy="1003251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03" y="2558367"/>
            <a:ext cx="1551161" cy="966745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432" y="2558367"/>
            <a:ext cx="1726330" cy="966745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96" y="2513831"/>
            <a:ext cx="1519685" cy="1011281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15" y="2528669"/>
            <a:ext cx="1345881" cy="1008112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60" y="2513831"/>
            <a:ext cx="814736" cy="987178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" y="3563889"/>
            <a:ext cx="873223" cy="87322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1" y="3536435"/>
            <a:ext cx="1202450" cy="900677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25" y="3561619"/>
            <a:ext cx="1267363" cy="843372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07" y="3561618"/>
            <a:ext cx="1558171" cy="875494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52" y="3561618"/>
            <a:ext cx="1194685" cy="875494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579874"/>
            <a:ext cx="1301314" cy="82952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9" y="4541703"/>
            <a:ext cx="1148876" cy="857238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97" y="4532000"/>
            <a:ext cx="970100" cy="801216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57" y="4541703"/>
            <a:ext cx="899478" cy="801216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55" y="4506783"/>
            <a:ext cx="1079952" cy="805810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76" y="4495398"/>
            <a:ext cx="1033716" cy="805810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48" y="4496011"/>
            <a:ext cx="1295515" cy="804583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75" y="4509067"/>
            <a:ext cx="1269216" cy="791025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14" y="4506783"/>
            <a:ext cx="1196466" cy="793309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7" y="5511118"/>
            <a:ext cx="1148034" cy="785053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02" y="5479631"/>
            <a:ext cx="1493481" cy="876719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06" y="5438894"/>
            <a:ext cx="1442009" cy="857277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027" y="5434628"/>
            <a:ext cx="1390138" cy="921722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96" y="5396102"/>
            <a:ext cx="1518169" cy="942863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88" y="5374708"/>
            <a:ext cx="1041104" cy="6465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38" y="3590142"/>
            <a:ext cx="1135842" cy="842026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72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27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840308" cy="859234"/>
          </a:xfr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4" y="1417638"/>
            <a:ext cx="1256516" cy="859235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33" y="1417638"/>
            <a:ext cx="1291200" cy="859235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25" y="1438206"/>
            <a:ext cx="1442024" cy="810234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15" y="1438207"/>
            <a:ext cx="1468685" cy="814852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04" y="1438207"/>
            <a:ext cx="1217565" cy="810234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24" y="1438206"/>
            <a:ext cx="1123987" cy="838667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" y="2299692"/>
            <a:ext cx="913284" cy="913284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7" y="2327151"/>
            <a:ext cx="1290638" cy="885825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30" y="2346583"/>
            <a:ext cx="1277005" cy="86639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346583"/>
            <a:ext cx="1390145" cy="86639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327151"/>
            <a:ext cx="1591786" cy="891400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331835"/>
            <a:ext cx="1501013" cy="88114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9" y="2346583"/>
            <a:ext cx="792087" cy="86639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" y="3263255"/>
            <a:ext cx="1114742" cy="741810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3263254"/>
            <a:ext cx="1247786" cy="74181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44" y="3263254"/>
            <a:ext cx="1114743" cy="74181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65" y="3263254"/>
            <a:ext cx="1118797" cy="74181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70" y="3263254"/>
            <a:ext cx="1012263" cy="74181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73" y="3263254"/>
            <a:ext cx="1194441" cy="741811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54" y="3242698"/>
            <a:ext cx="1145635" cy="762368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" y="4055343"/>
            <a:ext cx="1305785" cy="813817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09" y="4094198"/>
            <a:ext cx="1034614" cy="774962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20" y="4046347"/>
            <a:ext cx="1324870" cy="822814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66" y="4040627"/>
            <a:ext cx="930146" cy="828533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6" y="4092911"/>
            <a:ext cx="1249894" cy="776250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34" y="4064504"/>
            <a:ext cx="974265" cy="804656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54" y="4083756"/>
            <a:ext cx="1052603" cy="785404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53" y="4064504"/>
            <a:ext cx="605843" cy="804656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" y="4991446"/>
            <a:ext cx="1561820" cy="995582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57" y="4991446"/>
            <a:ext cx="1277161" cy="995582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99" y="5019879"/>
            <a:ext cx="2321160" cy="967150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62" y="5046016"/>
            <a:ext cx="1758950" cy="1312447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5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28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0" y="1203797"/>
            <a:ext cx="6372200" cy="2520623"/>
          </a:xfr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02798"/>
            <a:ext cx="6246440" cy="2722546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98276" y="1203797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Autovetor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6660" y="5373216"/>
            <a:ext cx="1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Histograma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29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" y="1417861"/>
            <a:ext cx="1388178" cy="103979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2742"/>
            <a:ext cx="1333428" cy="1035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12742"/>
            <a:ext cx="1880220" cy="1052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25876"/>
            <a:ext cx="1562526" cy="10397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412742"/>
            <a:ext cx="1555879" cy="1035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1378065"/>
            <a:ext cx="979894" cy="10428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469707"/>
            <a:ext cx="1296144" cy="8872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2485455"/>
            <a:ext cx="936105" cy="8715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2004"/>
            <a:ext cx="1008112" cy="851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489520"/>
            <a:ext cx="1008112" cy="8748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497621"/>
            <a:ext cx="1008112" cy="83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19" y="2491582"/>
            <a:ext cx="1346193" cy="8654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497621"/>
            <a:ext cx="1493393" cy="83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3401015"/>
            <a:ext cx="1270878" cy="10360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401015"/>
            <a:ext cx="2291764" cy="10360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685" y="3407876"/>
            <a:ext cx="2003451" cy="10017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09" y="3400465"/>
            <a:ext cx="1516463" cy="10091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26" y="3407876"/>
            <a:ext cx="1528495" cy="9869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04206"/>
            <a:ext cx="1270879" cy="8140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4475512"/>
            <a:ext cx="1224137" cy="8190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20" y="4475512"/>
            <a:ext cx="1540848" cy="8204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01" y="4454342"/>
            <a:ext cx="1267232" cy="8402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7" y="4451678"/>
            <a:ext cx="1156974" cy="8666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75" y="4495800"/>
            <a:ext cx="664596" cy="8079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1" y="4513429"/>
            <a:ext cx="1205360" cy="8048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" y="5364689"/>
            <a:ext cx="1090699" cy="8169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64" y="5394929"/>
            <a:ext cx="1050327" cy="7867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00" y="5395250"/>
            <a:ext cx="1181763" cy="7864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55" y="5394929"/>
            <a:ext cx="1228930" cy="8148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54" y="5432915"/>
            <a:ext cx="1201376" cy="7487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31" y="5458151"/>
            <a:ext cx="723509" cy="72350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056" y="5367921"/>
            <a:ext cx="386868" cy="5813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598" y="5364689"/>
            <a:ext cx="594656" cy="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145091"/>
                </a:solidFill>
                <a:latin typeface="Castle T" panose="02000503070000020004" pitchFamily="2" charset="0"/>
              </a:rP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Recuperação de informações</a:t>
            </a:r>
          </a:p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Recuperação de imagens com base em texto</a:t>
            </a:r>
          </a:p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Recuperação de imagens com base no conteúdo</a:t>
            </a: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lvl="1" algn="just"/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1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30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200"/>
            <a:ext cx="1797657" cy="1006688"/>
          </a:xfr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17" y="1416483"/>
            <a:ext cx="1509353" cy="1004406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30" y="1414200"/>
            <a:ext cx="1975625" cy="1006688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15" y="1381057"/>
            <a:ext cx="1839703" cy="1039832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21" y="1368481"/>
            <a:ext cx="1597176" cy="1052407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63155"/>
            <a:ext cx="1403648" cy="87480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69" y="2463155"/>
            <a:ext cx="1289453" cy="874809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72" y="2463155"/>
            <a:ext cx="1813904" cy="874809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78" y="2458005"/>
            <a:ext cx="1296328" cy="879959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83" y="2458005"/>
            <a:ext cx="798722" cy="879959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82" y="2462569"/>
            <a:ext cx="901887" cy="875395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3" y="2458005"/>
            <a:ext cx="968704" cy="970995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" y="3466405"/>
            <a:ext cx="1371811" cy="881759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83" y="3501731"/>
            <a:ext cx="1130033" cy="846434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3" y="3505559"/>
            <a:ext cx="1266210" cy="842605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25" y="3521569"/>
            <a:ext cx="1285815" cy="826596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87" y="3521568"/>
            <a:ext cx="1114940" cy="85676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80" y="3521568"/>
            <a:ext cx="960356" cy="856763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60" y="3556415"/>
            <a:ext cx="940743" cy="791750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" y="4499107"/>
            <a:ext cx="1443700" cy="866220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7" y="4483793"/>
            <a:ext cx="1547692" cy="866708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06" y="4505263"/>
            <a:ext cx="1917089" cy="866708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63" y="4515755"/>
            <a:ext cx="1653880" cy="826940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07" y="4546399"/>
            <a:ext cx="535093" cy="804102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84" y="4501359"/>
            <a:ext cx="600197" cy="63874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51" y="4499107"/>
            <a:ext cx="605474" cy="640993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" y="5429571"/>
            <a:ext cx="1045992" cy="69986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43" y="5407272"/>
            <a:ext cx="1289577" cy="722163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79" y="5402862"/>
            <a:ext cx="935740" cy="72657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04" y="5402862"/>
            <a:ext cx="1023538" cy="83445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27" y="5415041"/>
            <a:ext cx="1447952" cy="92751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64" y="5446674"/>
            <a:ext cx="1214464" cy="909676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43" y="5140100"/>
            <a:ext cx="855539" cy="855539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62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31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791518" cy="927895"/>
          </a:xfr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90" y="1417639"/>
            <a:ext cx="1507616" cy="935012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78" y="1427922"/>
            <a:ext cx="1948696" cy="912153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74" y="1417638"/>
            <a:ext cx="1339390" cy="946390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30" y="1417638"/>
            <a:ext cx="825254" cy="954640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3" y="1427922"/>
            <a:ext cx="1112820" cy="961549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" y="2551490"/>
            <a:ext cx="942630" cy="667438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2480692"/>
            <a:ext cx="1309688" cy="812578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3" y="2480692"/>
            <a:ext cx="1316844" cy="810082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3" y="2492325"/>
            <a:ext cx="749710" cy="796429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70" y="2492325"/>
            <a:ext cx="1046484" cy="783853"/>
          </a:xfrm>
          <a:prstGeom prst="rect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2069"/>
            <a:ext cx="1216845" cy="762348"/>
          </a:xfrm>
          <a:prstGeom prst="rect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09262"/>
            <a:ext cx="819131" cy="871736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2509262"/>
            <a:ext cx="952058" cy="847730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795"/>
            <a:ext cx="1321634" cy="87630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35" y="3428429"/>
            <a:ext cx="1355657" cy="86839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94" y="3425933"/>
            <a:ext cx="1303114" cy="867163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24" y="3416795"/>
            <a:ext cx="1564823" cy="87630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63" y="3404219"/>
            <a:ext cx="1186697" cy="888877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68" y="4342524"/>
            <a:ext cx="1301328" cy="102675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56" y="4362037"/>
            <a:ext cx="1778738" cy="804160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54" y="4362037"/>
            <a:ext cx="1539161" cy="819553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74" y="4361668"/>
            <a:ext cx="1141569" cy="75966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19" y="4365479"/>
            <a:ext cx="1317831" cy="74486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4" y="5487261"/>
            <a:ext cx="1104430" cy="732285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61" y="5504435"/>
            <a:ext cx="1160303" cy="723147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21" y="5294238"/>
            <a:ext cx="770344" cy="1085800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4" y="5271133"/>
            <a:ext cx="1861382" cy="93069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31" y="5271133"/>
            <a:ext cx="1618604" cy="906418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23" y="5166197"/>
            <a:ext cx="767824" cy="767824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69" y="3451626"/>
            <a:ext cx="1060114" cy="79406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3" y="3436876"/>
            <a:ext cx="952057" cy="831742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" y="4342843"/>
            <a:ext cx="1263694" cy="946551"/>
          </a:xfrm>
          <a:prstGeom prst="rect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801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32</a:t>
            </a:fld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5110"/>
            <a:ext cx="4626004" cy="2581884"/>
          </a:xfrm>
          <a:ln w="571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84" y="4031747"/>
            <a:ext cx="4355976" cy="24215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829668" y="1417638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Autovetor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4686" y="6169580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Histograma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Resultados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33</a:t>
            </a:fld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Resultados satisfatórios </a:t>
            </a:r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dependendo do </a:t>
            </a:r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descritor adotado</a:t>
            </a:r>
          </a:p>
          <a:p>
            <a:pPr algn="just"/>
            <a:r>
              <a:rPr lang="pt-BR" dirty="0">
                <a:solidFill>
                  <a:srgbClr val="898989"/>
                </a:solidFill>
                <a:latin typeface="Castle T" panose="02000503070000020004" pitchFamily="2" charset="0"/>
              </a:rPr>
              <a:t>Qualidade dependente do número de grupos escolhido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Conclusão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Extensão para o </a:t>
            </a:r>
            <a:r>
              <a:rPr lang="pt-BR" i="1" dirty="0" smtClean="0">
                <a:solidFill>
                  <a:srgbClr val="898989"/>
                </a:solidFill>
                <a:latin typeface="Castle T" panose="02000503070000020004" pitchFamily="2" charset="0"/>
              </a:rPr>
              <a:t>Mozilla Firefox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 por nuvens dinâmicas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Descritores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Autovetores dominantes</a:t>
            </a:r>
          </a:p>
          <a:p>
            <a:pPr lvl="2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Histogramas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Conclusão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Trabalhos Futuros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Elaboração de meios para validação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Utilização de outros descritores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Combinação de descritores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Testes em outros acervos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Implementação em servidor dedicado</a:t>
            </a:r>
          </a:p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2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924944"/>
            <a:ext cx="8229600" cy="1143000"/>
          </a:xfrm>
        </p:spPr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Agradecido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7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145091"/>
                </a:solidFill>
                <a:latin typeface="Castle T" panose="02000503070000020004" pitchFamily="2" charset="0"/>
              </a:rP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Problema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Organização dos resultados sem critérios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Falta de mecânismos que atendem a expectativa do usuário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Dificuldade do usuário em achar ocorrências específicas</a:t>
            </a:r>
            <a:endParaRPr lang="pt-BR" dirty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78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Imagens Digitais</a:t>
            </a:r>
          </a:p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Descritores de Imagens Digitais</a:t>
            </a:r>
          </a:p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Agrupamento</a:t>
            </a:r>
          </a:p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51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Imagens Digitais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6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2577778" cy="2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41" y="2276872"/>
            <a:ext cx="5515443" cy="2999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721228"/>
            <a:ext cx="32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Fonte: Gonzalez e Woods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Imagens Coloridas</a:t>
            </a:r>
          </a:p>
          <a:p>
            <a:pPr lvl="1"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7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6" y="2544716"/>
            <a:ext cx="4470290" cy="2980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52" y="2034044"/>
            <a:ext cx="2124145" cy="1416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52" y="3541877"/>
            <a:ext cx="2085087" cy="139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52" y="5013177"/>
            <a:ext cx="2088522" cy="1392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7331" y="552490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Fonte: Autoria Própria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2096" y="6081402"/>
            <a:ext cx="361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Cinza = 0.3V + 0.59V + 0.11A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Descritores de Imagens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Representações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Autovetores dominantes</a:t>
            </a:r>
          </a:p>
          <a:p>
            <a:pPr lvl="1" algn="just"/>
            <a:r>
              <a:rPr lang="pt-BR" dirty="0" smtClean="0">
                <a:solidFill>
                  <a:srgbClr val="898989"/>
                </a:solidFill>
                <a:latin typeface="Castle T" panose="02000503070000020004" pitchFamily="2" charset="0"/>
              </a:rPr>
              <a:t>Histogramas</a:t>
            </a:r>
          </a:p>
          <a:p>
            <a:pPr algn="just"/>
            <a:endParaRPr lang="pt-BR" dirty="0" smtClean="0">
              <a:solidFill>
                <a:srgbClr val="898989"/>
              </a:solidFill>
              <a:latin typeface="Castle T" panose="0200050307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91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145091"/>
                </a:solidFill>
                <a:latin typeface="Castle T" panose="02000503070000020004" pitchFamily="2" charset="0"/>
              </a:rPr>
              <a:t>Referencial Teórico</a:t>
            </a:r>
            <a:endParaRPr lang="pt-BR" dirty="0">
              <a:solidFill>
                <a:srgbClr val="145091"/>
              </a:solidFill>
              <a:latin typeface="Castle T" panose="0200050307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Descritores de Imagens</a:t>
                </a:r>
              </a:p>
              <a:p>
                <a:pPr lvl="1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Autovetor dominante</a:t>
                </a:r>
              </a:p>
              <a:p>
                <a:pPr lvl="2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Vetor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que, onde 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uma imagem,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atende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em que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é o autovalor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b="0" i="1" smtClean="0">
                            <a:solidFill>
                              <a:srgbClr val="89898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Achar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89898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 smtClean="0">
                    <a:solidFill>
                      <a:srgbClr val="898989"/>
                    </a:solidFill>
                    <a:latin typeface="Castle T" panose="02000503070000020004" pitchFamily="2" charset="0"/>
                  </a:rPr>
                  <a:t> de uma imagem pode não ser trivial</a:t>
                </a: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1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lvl="2"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  <a:p>
                <a:pPr algn="just"/>
                <a:endParaRPr lang="pt-BR" dirty="0" smtClean="0">
                  <a:solidFill>
                    <a:srgbClr val="898989"/>
                  </a:solidFill>
                  <a:latin typeface="Castle T" panose="02000503070000020004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752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29837-B33B-4944-AABA-E61AAD0F937E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78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578</Words>
  <Application>Microsoft Office PowerPoint</Application>
  <PresentationFormat>On-screen Show (4:3)</PresentationFormat>
  <Paragraphs>253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Castle T</vt:lpstr>
      <vt:lpstr>Tema do Office</vt:lpstr>
      <vt:lpstr>Refinamento de Buscas de Imagens Digitais Utilizando Nuvens Dinâmicas</vt:lpstr>
      <vt:lpstr>Sumário</vt:lpstr>
      <vt:lpstr>Introdução</vt:lpstr>
      <vt:lpstr>Introdução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Referencial Teórico</vt:lpstr>
      <vt:lpstr>Desenvolvimento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Conclusão</vt:lpstr>
      <vt:lpstr>Agradecido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Assecom</dc:creator>
  <cp:lastModifiedBy>Adrion</cp:lastModifiedBy>
  <cp:revision>218</cp:revision>
  <dcterms:created xsi:type="dcterms:W3CDTF">2016-04-27T21:56:44Z</dcterms:created>
  <dcterms:modified xsi:type="dcterms:W3CDTF">2017-05-22T13:23:17Z</dcterms:modified>
</cp:coreProperties>
</file>